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20AD4C-519D-4815-BA7B-00E6068EA095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6636E-4248-4CB6-89B3-1BF580DBBF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6E649-174B-4DEC-98AD-44653658D0C2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39C4B-C0B6-4F3B-8D52-3AFD9EC34B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CE50D-9EB6-438D-99A7-EFA78A969F7E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B0078-594E-41F0-862E-643CF1CFA8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67A9B-349B-470F-9FAF-07E200504DBE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DF596-FAC5-4ED5-AC50-F3E2A74C8D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730CC-911F-47A9-ABBB-9E4DE8871855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F90B5C-D36A-4220-8D63-EFDE10CBC3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D76DB8-754A-4548-ACB6-E0D4875896EE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6435BC-BF22-4E57-975F-F5DCAC3680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945AD-4AF2-4673-BDB1-96B5502AB520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360E4-DF65-4738-A053-AE99C32313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070AA-7963-4216-857F-12EEAE89A268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504E9-41E0-4817-BEC0-178B5EB4F8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0CDDD-262F-4A34-9515-BB6DC71EB462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F8C43-6B93-42BB-BA49-ED103FD08B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B67C50-F1FB-41E8-9FFA-8D3344C4CD25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AD397B-326D-4207-B460-1DA45A1CBA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9285D-EE0B-4AE9-B90A-639796D7BB02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1D0E9-75D4-4D28-A193-7186C4EE3E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A56D279B-E483-4B37-8DA0-2054D1DB3809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599B044-18C8-4537-8845-3F5ED82C7B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500063"/>
            <a:ext cx="8101013" cy="5357812"/>
          </a:xfrm>
        </p:spPr>
        <p:txBody>
          <a:bodyPr/>
          <a:lstStyle/>
          <a:p>
            <a:pPr eaLnBrk="1" hangingPunct="1"/>
            <a:r>
              <a:rPr lang="uk-UA" sz="2400" b="1" smtClean="0"/>
              <a:t/>
            </a:r>
            <a:br>
              <a:rPr lang="uk-UA" sz="2400" b="1" smtClean="0"/>
            </a:br>
            <a:r>
              <a:rPr lang="uk-UA" sz="2400" b="1" smtClean="0"/>
              <a:t/>
            </a:r>
            <a:br>
              <a:rPr lang="uk-UA" sz="2400" b="1" smtClean="0"/>
            </a:br>
            <a:r>
              <a:rPr lang="uk-UA" sz="2600" b="1" smtClean="0">
                <a:latin typeface="Times New Roman" pitchFamily="18" charset="0"/>
              </a:rPr>
              <a:t>Міністерство освіти і науки України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Херсонський державний університет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Факультет економіки і менеджменту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Кафедра менеджменту і адміністрування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smtClean="0">
                <a:latin typeface="Times New Roman" pitchFamily="18" charset="0"/>
              </a:rPr>
              <a:t> </a:t>
            </a:r>
            <a:r>
              <a:rPr lang="uk-UA" sz="2600" b="1" smtClean="0">
                <a:latin typeface="Times New Roman" pitchFamily="18" charset="0"/>
              </a:rPr>
              <a:t>”</a:t>
            </a:r>
            <a:r>
              <a:rPr lang="uk-UA" sz="2600" b="1" u="sng" smtClean="0">
                <a:latin typeface="Times New Roman" pitchFamily="18" charset="0"/>
              </a:rPr>
              <a:t>УПРАВЛІННЯ ПОВЕДІНКОЮ ПЕРСОНАЛУ</a:t>
            </a:r>
            <a:r>
              <a:rPr lang="uk-UA" sz="2600" b="1" smtClean="0">
                <a:latin typeface="Times New Roman" pitchFamily="18" charset="0"/>
              </a:rPr>
              <a:t>”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 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smtClean="0">
                <a:latin typeface="Times New Roman" pitchFamily="18" charset="0"/>
              </a:rPr>
              <a:t>Галузь знань </a:t>
            </a:r>
            <a:r>
              <a:rPr lang="uk-UA" sz="2600" u="sng" smtClean="0">
                <a:latin typeface="Times New Roman" pitchFamily="18" charset="0"/>
              </a:rPr>
              <a:t>07 Управління та адміністрування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smtClean="0">
                <a:latin typeface="Times New Roman" pitchFamily="18" charset="0"/>
              </a:rPr>
              <a:t>Спеціальність 073 «Менеджмент»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smtClean="0">
                <a:latin typeface="Times New Roman" pitchFamily="18" charset="0"/>
              </a:rPr>
              <a:t>Перший (бакалаврський) рівень вищої освіти</a:t>
            </a:r>
            <a:r>
              <a:rPr lang="ru-RU" sz="2600" smtClean="0">
                <a:latin typeface="Times New Roman" pitchFamily="18" charset="0"/>
              </a:rPr>
              <a:t> </a:t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Херсон</a:t>
            </a:r>
            <a:endParaRPr lang="en-US" sz="2600" b="1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500" b="1" smtClean="0">
                <a:latin typeface="Times New Roman" pitchFamily="18" charset="0"/>
              </a:rPr>
              <a:t>Предметом </a:t>
            </a:r>
            <a:r>
              <a:rPr lang="ru-RU" sz="2500" smtClean="0">
                <a:latin typeface="Times New Roman" pitchFamily="18" charset="0"/>
              </a:rPr>
              <a:t>вивчення навчальної дисципліни </a:t>
            </a:r>
            <a:r>
              <a:rPr lang="uk-UA" sz="2500" smtClean="0">
                <a:latin typeface="Times New Roman" pitchFamily="18" charset="0"/>
              </a:rPr>
              <a:t>є </a:t>
            </a:r>
            <a:r>
              <a:rPr lang="ru-RU" sz="2500" smtClean="0">
                <a:latin typeface="Times New Roman" pitchFamily="18" charset="0"/>
              </a:rPr>
              <a:t>формування навичок: виявлення індивідуальних характеристик поведінки персоналу; прогнозування поведінки персоналу; використання інструментарію управління поведінкою персоналу</a:t>
            </a:r>
            <a:r>
              <a:rPr lang="uk-UA" sz="2500" smtClean="0">
                <a:latin typeface="Times New Roman" pitchFamily="18" charset="0"/>
              </a:rPr>
              <a:t>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500" b="1" smtClean="0">
                <a:latin typeface="Times New Roman" pitchFamily="18" charset="0"/>
              </a:rPr>
              <a:t>Мета дисципліни </a:t>
            </a:r>
            <a:r>
              <a:rPr lang="ru-RU" sz="2500" smtClean="0">
                <a:latin typeface="Times New Roman" pitchFamily="18" charset="0"/>
              </a:rPr>
              <a:t>– оволодіння теоретичними і практичними знаннями для адекватного аналізу поведінки персоналу, серед яких: особливості і характеристики процесу сприйняття, природа і основні характеристики установок, індивідуальні особливості і психологічна типологія працівників, мотиваційний потенціал особистості, сутність і джерела влади; теоретичні основи лідерства, поведінкові моделі прийняття рішень, характеристика елементів організаційної культури, особливості процесу організаційного розвитку.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500" b="1" smtClean="0">
                <a:latin typeface="Times New Roman" pitchFamily="18" charset="0"/>
              </a:rPr>
              <a:t>Завдання дисципліни </a:t>
            </a:r>
            <a:r>
              <a:rPr lang="ru-RU" sz="2500" smtClean="0">
                <a:latin typeface="Times New Roman" pitchFamily="18" charset="0"/>
              </a:rPr>
              <a:t>- озброїти здобувачів вищої освіти сучасними знаннями теорії управління персоналом та практичними навиками впливу на трудову поведінку як колективу працівників, так і окремих виконавців з метою забезпечення ефективної діяльності організації, досягнення визначених цілей та задоволення результатами праці кожного працівника.</a:t>
            </a:r>
            <a:endParaRPr lang="en-US" sz="25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sz="1800" dirty="0" smtClean="0">
                <a:latin typeface="Times New Roman" pitchFamily="18" charset="0"/>
              </a:rPr>
              <a:t>Вивчення навчальної дисципліни передбачає формування та розвиток у студентів загальних та фахових </a:t>
            </a:r>
            <a:r>
              <a:rPr lang="uk-UA" sz="1800" b="1" dirty="0" err="1" smtClean="0">
                <a:latin typeface="Times New Roman" pitchFamily="18" charset="0"/>
              </a:rPr>
              <a:t>компетентностей</a:t>
            </a:r>
            <a:r>
              <a:rPr lang="uk-UA" sz="1800" dirty="0" smtClean="0">
                <a:latin typeface="Times New Roman" pitchFamily="18" charset="0"/>
              </a:rPr>
              <a:t>: </a:t>
            </a:r>
          </a:p>
          <a:p>
            <a:r>
              <a:rPr lang="uk-UA" sz="1800" dirty="0" smtClean="0">
                <a:latin typeface="Times New Roman" pitchFamily="18" charset="0"/>
              </a:rPr>
              <a:t>здатність до абстрактного мислення, аналізу, синтезу</a:t>
            </a:r>
          </a:p>
          <a:p>
            <a:r>
              <a:rPr lang="uk-UA" sz="1800" dirty="0" smtClean="0">
                <a:latin typeface="Times New Roman" pitchFamily="18" charset="0"/>
              </a:rPr>
              <a:t>здатність застосовувати знання у практичних ситуаціях</a:t>
            </a:r>
          </a:p>
          <a:p>
            <a:r>
              <a:rPr lang="uk-UA" sz="1800" dirty="0" smtClean="0">
                <a:latin typeface="Times New Roman" pitchFamily="18" charset="0"/>
              </a:rPr>
              <a:t>здатність генерувати нові ідеї (креативність</a:t>
            </a:r>
            <a:r>
              <a:rPr lang="uk-UA" sz="1800" dirty="0" smtClean="0">
                <a:latin typeface="Times New Roman" pitchFamily="18" charset="0"/>
              </a:rPr>
              <a:t>)</a:t>
            </a:r>
          </a:p>
          <a:p>
            <a:r>
              <a:rPr lang="uk-UA" sz="1800" dirty="0" smtClean="0">
                <a:latin typeface="Times New Roman" pitchFamily="18" charset="0"/>
              </a:rPr>
              <a:t>здатність </a:t>
            </a:r>
            <a:r>
              <a:rPr lang="uk-UA" sz="1800" dirty="0" smtClean="0">
                <a:latin typeface="Times New Roman" pitchFamily="18" charset="0"/>
              </a:rPr>
              <a:t>аналізувати результати діяльності організації, зіставляти їх з факторами впливу зовнішнього та внутрішнього середовища</a:t>
            </a:r>
          </a:p>
          <a:p>
            <a:r>
              <a:rPr lang="uk-UA" sz="1800" dirty="0" smtClean="0">
                <a:latin typeface="Times New Roman" pitchFamily="18" charset="0"/>
              </a:rPr>
              <a:t>здатність </a:t>
            </a:r>
            <a:r>
              <a:rPr lang="uk-UA" sz="1800" dirty="0" smtClean="0">
                <a:latin typeface="Times New Roman" pitchFamily="18" charset="0"/>
              </a:rPr>
              <a:t>обирати та використовувати сучасний інструментарій менеджменту</a:t>
            </a:r>
          </a:p>
          <a:p>
            <a:r>
              <a:rPr lang="uk-UA" sz="1800" dirty="0" smtClean="0">
                <a:latin typeface="Times New Roman" pitchFamily="18" charset="0"/>
              </a:rPr>
              <a:t>здатність </a:t>
            </a:r>
            <a:r>
              <a:rPr lang="uk-UA" sz="1800" dirty="0" smtClean="0">
                <a:latin typeface="Times New Roman" pitchFamily="18" charset="0"/>
              </a:rPr>
              <a:t>аналізувати й структурувати проблеми організації, формувати обґрунтовані рішення</a:t>
            </a:r>
          </a:p>
          <a:p>
            <a:pPr>
              <a:buFontTx/>
              <a:buNone/>
            </a:pPr>
            <a:endParaRPr lang="uk-UA" sz="1800" b="1" i="1" dirty="0" smtClean="0">
              <a:latin typeface="Times New Roman" pitchFamily="18" charset="0"/>
            </a:endParaRPr>
          </a:p>
          <a:p>
            <a:pPr>
              <a:buFontTx/>
              <a:buNone/>
            </a:pPr>
            <a:r>
              <a:rPr lang="uk-UA" sz="1800" b="1" i="1" dirty="0" smtClean="0">
                <a:latin typeface="Times New Roman" pitchFamily="18" charset="0"/>
              </a:rPr>
              <a:t>Програмні </a:t>
            </a:r>
            <a:r>
              <a:rPr lang="uk-UA" sz="1800" b="1" i="1" dirty="0" smtClean="0">
                <a:latin typeface="Times New Roman" pitchFamily="18" charset="0"/>
              </a:rPr>
              <a:t>результати навчання:</a:t>
            </a:r>
            <a:r>
              <a:rPr lang="uk-UA" sz="1800" dirty="0" smtClean="0">
                <a:latin typeface="Times New Roman" pitchFamily="18" charset="0"/>
              </a:rPr>
              <a:t> </a:t>
            </a:r>
            <a:endParaRPr lang="ru-RU" sz="1800" dirty="0" smtClean="0">
              <a:latin typeface="Times New Roman" pitchFamily="18" charset="0"/>
            </a:endParaRPr>
          </a:p>
          <a:p>
            <a:r>
              <a:rPr lang="uk-UA" sz="1800" dirty="0" smtClean="0">
                <a:latin typeface="Times New Roman" pitchFamily="18" charset="0"/>
              </a:rPr>
              <a:t>демонструвати знання теорій, методів і функцій менеджменту, сучасних концепцій лідерства</a:t>
            </a:r>
          </a:p>
          <a:p>
            <a:r>
              <a:rPr lang="uk-UA" sz="1800" dirty="0" smtClean="0">
                <a:latin typeface="Times New Roman" pitchFamily="18" charset="0"/>
              </a:rPr>
              <a:t>демонструвати навички виявлення проблем та обґрунтування управлінських рішень</a:t>
            </a:r>
          </a:p>
          <a:p>
            <a:r>
              <a:rPr lang="uk-UA" sz="1800" dirty="0" smtClean="0">
                <a:latin typeface="Times New Roman" pitchFamily="18" charset="0"/>
              </a:rPr>
              <a:t>застосовувати </a:t>
            </a:r>
            <a:r>
              <a:rPr lang="uk-UA" sz="1800" dirty="0" smtClean="0">
                <a:latin typeface="Times New Roman" pitchFamily="18" charset="0"/>
              </a:rPr>
              <a:t>методи менеджменту для забезпечення ефективності діяльності організації</a:t>
            </a:r>
          </a:p>
          <a:p>
            <a:r>
              <a:rPr lang="uk-UA" sz="1800" dirty="0" smtClean="0">
                <a:latin typeface="Times New Roman" pitchFamily="18" charset="0"/>
              </a:rPr>
              <a:t>демонструвати навички взаємодії, лідерства, командної </a:t>
            </a:r>
            <a:r>
              <a:rPr lang="uk-UA" sz="1800" dirty="0" smtClean="0">
                <a:latin typeface="Times New Roman" pitchFamily="18" charset="0"/>
              </a:rPr>
              <a:t>роботи</a:t>
            </a:r>
          </a:p>
          <a:p>
            <a:r>
              <a:rPr lang="uk-UA" sz="1800" dirty="0">
                <a:latin typeface="Times New Roman" pitchFamily="18" charset="0"/>
              </a:rPr>
              <a:t>Мати </a:t>
            </a:r>
            <a:r>
              <a:rPr lang="uk-UA" sz="1800" dirty="0">
                <a:latin typeface="Times New Roman" pitchFamily="18" charset="0"/>
              </a:rPr>
              <a:t>навички обґрунтування дієвих інструментів мотивування персоналу організації. </a:t>
            </a:r>
            <a:endParaRPr lang="ru-RU" sz="1800" dirty="0">
              <a:latin typeface="Times New Roman" pitchFamily="18" charset="0"/>
            </a:endParaRPr>
          </a:p>
          <a:p>
            <a:endParaRPr lang="uk-UA" sz="14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0"/>
            <a:ext cx="8229600" cy="561975"/>
          </a:xfrm>
        </p:spPr>
        <p:txBody>
          <a:bodyPr/>
          <a:lstStyle/>
          <a:p>
            <a:pPr eaLnBrk="1" hangingPunct="1"/>
            <a:r>
              <a:rPr lang="ru-RU" sz="4000" smtClean="0">
                <a:latin typeface="Times New Roman" pitchFamily="18" charset="0"/>
              </a:rPr>
              <a:t>Перел</a:t>
            </a:r>
            <a:r>
              <a:rPr lang="uk-UA" sz="4000" smtClean="0">
                <a:latin typeface="Times New Roman" pitchFamily="18" charset="0"/>
              </a:rPr>
              <a:t>і</a:t>
            </a:r>
            <a:r>
              <a:rPr lang="ru-RU" sz="4000" smtClean="0">
                <a:latin typeface="Times New Roman" pitchFamily="18" charset="0"/>
              </a:rPr>
              <a:t>к тем</a:t>
            </a:r>
            <a:endParaRPr lang="en-US" sz="4000" smtClean="0">
              <a:latin typeface="Times New Roman" pitchFamily="18" charset="0"/>
            </a:endParaRPr>
          </a:p>
        </p:txBody>
      </p:sp>
      <p:sp>
        <p:nvSpPr>
          <p:cNvPr id="16386" name="Содержимое 2"/>
          <p:cNvSpPr>
            <a:spLocks noGrp="1"/>
          </p:cNvSpPr>
          <p:nvPr>
            <p:ph idx="4294967295"/>
          </p:nvPr>
        </p:nvSpPr>
        <p:spPr>
          <a:xfrm>
            <a:off x="107950" y="692150"/>
            <a:ext cx="8928100" cy="6165850"/>
          </a:xfrm>
        </p:spPr>
        <p:txBody>
          <a:bodyPr/>
          <a:lstStyle/>
          <a:p>
            <a:r>
              <a:rPr lang="uk-UA" sz="2800" smtClean="0">
                <a:latin typeface="Times New Roman" pitchFamily="18" charset="0"/>
              </a:rPr>
              <a:t>Тема 1. </a:t>
            </a:r>
            <a:r>
              <a:rPr lang="ru-RU" sz="2800" smtClean="0">
                <a:latin typeface="Times New Roman" pitchFamily="18" charset="0"/>
              </a:rPr>
              <a:t>Персонал, як об’єкт та суб’єкт управління </a:t>
            </a:r>
            <a:endParaRPr lang="uk-UA" sz="2800" smtClean="0">
              <a:latin typeface="Times New Roman" pitchFamily="18" charset="0"/>
            </a:endParaRPr>
          </a:p>
          <a:p>
            <a:r>
              <a:rPr lang="uk-UA" sz="2800" smtClean="0">
                <a:latin typeface="Times New Roman" pitchFamily="18" charset="0"/>
              </a:rPr>
              <a:t>Тема 2. </a:t>
            </a:r>
            <a:r>
              <a:rPr lang="ru-RU" sz="2800" smtClean="0">
                <a:latin typeface="Times New Roman" pitchFamily="18" charset="0"/>
              </a:rPr>
              <a:t>Управління поведінкою персоналу як основний елемент системи управління підприємством </a:t>
            </a:r>
            <a:endParaRPr lang="uk-UA" sz="2800" smtClean="0">
              <a:latin typeface="Times New Roman" pitchFamily="18" charset="0"/>
            </a:endParaRPr>
          </a:p>
          <a:p>
            <a:r>
              <a:rPr lang="uk-UA" sz="2800" smtClean="0">
                <a:latin typeface="Times New Roman" pitchFamily="18" charset="0"/>
              </a:rPr>
              <a:t>Тема 3. </a:t>
            </a:r>
            <a:r>
              <a:rPr lang="ru-RU" sz="2800" smtClean="0">
                <a:latin typeface="Times New Roman" pitchFamily="18" charset="0"/>
              </a:rPr>
              <a:t>Управління поведінкою персоналу підприємства на засадах корпоративної культури </a:t>
            </a:r>
            <a:endParaRPr lang="uk-UA" sz="2800" smtClean="0">
              <a:latin typeface="Times New Roman" pitchFamily="18" charset="0"/>
            </a:endParaRPr>
          </a:p>
          <a:p>
            <a:r>
              <a:rPr lang="uk-UA" sz="2800" smtClean="0">
                <a:latin typeface="Times New Roman" pitchFamily="18" charset="0"/>
              </a:rPr>
              <a:t>Тема 4. </a:t>
            </a:r>
            <a:r>
              <a:rPr lang="ru-RU" sz="2800" smtClean="0">
                <a:latin typeface="Times New Roman" pitchFamily="18" charset="0"/>
              </a:rPr>
              <a:t>Оцінка факторів управління поведінкою персоналу </a:t>
            </a:r>
            <a:endParaRPr lang="uk-UA" sz="2800" smtClean="0">
              <a:latin typeface="Times New Roman" pitchFamily="18" charset="0"/>
            </a:endParaRPr>
          </a:p>
          <a:p>
            <a:r>
              <a:rPr lang="uk-UA" sz="2800" smtClean="0">
                <a:latin typeface="Times New Roman" pitchFamily="18" charset="0"/>
              </a:rPr>
              <a:t>Тема 5. </a:t>
            </a:r>
            <a:r>
              <a:rPr lang="ru-RU" sz="2800" smtClean="0">
                <a:latin typeface="Times New Roman" pitchFamily="18" charset="0"/>
              </a:rPr>
              <a:t>Гендерний аспект поведінки персоналу </a:t>
            </a:r>
            <a:endParaRPr lang="uk-UA" sz="2800" smtClean="0">
              <a:latin typeface="Times New Roman" pitchFamily="18" charset="0"/>
            </a:endParaRPr>
          </a:p>
          <a:p>
            <a:r>
              <a:rPr lang="uk-UA" sz="2800" smtClean="0">
                <a:latin typeface="Times New Roman" pitchFamily="18" charset="0"/>
              </a:rPr>
              <a:t>Тема 6. </a:t>
            </a:r>
            <a:r>
              <a:rPr lang="ru-RU" sz="2800" smtClean="0">
                <a:latin typeface="Times New Roman" pitchFamily="18" charset="0"/>
              </a:rPr>
              <a:t>Прогнозування й планування поведінки персоналу </a:t>
            </a:r>
            <a:endParaRPr lang="uk-UA" sz="2800" smtClean="0">
              <a:latin typeface="Times New Roman" pitchFamily="18" charset="0"/>
            </a:endParaRPr>
          </a:p>
          <a:p>
            <a:r>
              <a:rPr lang="uk-UA" sz="2800" smtClean="0">
                <a:latin typeface="Times New Roman" pitchFamily="18" charset="0"/>
              </a:rPr>
              <a:t>Тема 7. </a:t>
            </a:r>
            <a:r>
              <a:rPr lang="ru-RU" sz="2800" smtClean="0">
                <a:latin typeface="Times New Roman" pitchFamily="18" charset="0"/>
              </a:rPr>
              <a:t>Регулювання поведінки персоналу </a:t>
            </a:r>
            <a:endParaRPr lang="uk-UA" sz="2800" smtClean="0">
              <a:latin typeface="Times New Roman" pitchFamily="18" charset="0"/>
            </a:endParaRPr>
          </a:p>
          <a:p>
            <a:r>
              <a:rPr lang="uk-UA" sz="2800" smtClean="0">
                <a:latin typeface="Times New Roman" pitchFamily="18" charset="0"/>
              </a:rPr>
              <a:t>Тема 8. </a:t>
            </a:r>
            <a:r>
              <a:rPr lang="ru-RU" sz="2800" smtClean="0">
                <a:latin typeface="Times New Roman" pitchFamily="18" charset="0"/>
              </a:rPr>
              <a:t>Роль мотиваційного механізму в управлінні поведінкою персоналу </a:t>
            </a:r>
            <a:endParaRPr lang="uk-UA" sz="28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25487"/>
          </a:xfrm>
        </p:spPr>
        <p:txBody>
          <a:bodyPr/>
          <a:lstStyle/>
          <a:p>
            <a:pPr eaLnBrk="1" hangingPunct="1"/>
            <a:r>
              <a:rPr lang="uk-UA" sz="2400" b="1" smtClean="0">
                <a:latin typeface="Times New Roman" pitchFamily="18" charset="0"/>
              </a:rPr>
              <a:t>РЕКОМЕНДОВАНА ЛІТЕРАТУРА</a:t>
            </a:r>
            <a:endParaRPr lang="en-US" sz="2400" smtClean="0">
              <a:latin typeface="Times New Roman" pitchFamily="18" charset="0"/>
            </a:endParaRPr>
          </a:p>
        </p:txBody>
      </p:sp>
      <p:sp>
        <p:nvSpPr>
          <p:cNvPr id="17410" name="Содержимое 2"/>
          <p:cNvSpPr>
            <a:spLocks noGrp="1"/>
          </p:cNvSpPr>
          <p:nvPr>
            <p:ph idx="4294967295"/>
          </p:nvPr>
        </p:nvSpPr>
        <p:spPr>
          <a:xfrm>
            <a:off x="457200" y="928688"/>
            <a:ext cx="8229600" cy="5197475"/>
          </a:xfrm>
        </p:spPr>
        <p:txBody>
          <a:bodyPr/>
          <a:lstStyle/>
          <a:p>
            <a:pPr eaLnBrk="1" hangingPunct="1"/>
            <a:r>
              <a:rPr lang="uk-UA" sz="2400" smtClean="0">
                <a:latin typeface="Times New Roman" pitchFamily="18" charset="0"/>
              </a:rPr>
              <a:t>Організаційна поведінка: Навч.-метод. посібник для са-мост. вивч. дисц. / Л. М. Савчук, Н. Ю. Бутенко А. М. Власова та ін. К.: КНЕУ, 2011. 249 с</a:t>
            </a:r>
            <a:r>
              <a:rPr lang="ru-RU" sz="2400" smtClean="0">
                <a:latin typeface="Times New Roman" pitchFamily="18" charset="0"/>
              </a:rPr>
              <a:t>.</a:t>
            </a:r>
          </a:p>
          <a:p>
            <a:pPr eaLnBrk="1" hangingPunct="1"/>
            <a:r>
              <a:rPr lang="uk-UA" sz="2400" smtClean="0">
                <a:latin typeface="Times New Roman" pitchFamily="18" charset="0"/>
              </a:rPr>
              <a:t>Організаційна поведінка / Д.Гелрігел, Дж.В.Слокум-молодший, Р.В.Вудмен, Н.С.Бренінг Пер. з англ. І.Тарасюк, М.Зарицька, Н.Гайдукевич. - Видавництво: Основи. 2014. 726 с. </a:t>
            </a:r>
            <a:endParaRPr lang="ru-RU" sz="2400" smtClean="0">
              <a:latin typeface="Times New Roman" pitchFamily="18" charset="0"/>
            </a:endParaRPr>
          </a:p>
          <a:p>
            <a:pPr eaLnBrk="1" hangingPunct="1"/>
            <a:r>
              <a:rPr lang="uk-UA" sz="2400" smtClean="0">
                <a:latin typeface="Times New Roman" pitchFamily="18" charset="0"/>
              </a:rPr>
              <a:t>Макаренко С.М., Олійник Н.М. «Бізнес-планування». Навчально-методичний посібник для студентів спеціальності 073 «Менеджмент» рівня вищої освіти «бакалавр». Херсон: ТОВ «ВКФ «СТАР» ЛТД», 2017.   224 с.</a:t>
            </a:r>
            <a:r>
              <a:rPr lang="ru-RU" sz="2400" smtClean="0">
                <a:latin typeface="Times New Roman" pitchFamily="18" charset="0"/>
              </a:rPr>
              <a:t> </a:t>
            </a:r>
            <a:endParaRPr lang="uk-UA" sz="2400" smtClean="0">
              <a:latin typeface="Times New Roman" pitchFamily="18" charset="0"/>
            </a:endParaRPr>
          </a:p>
          <a:p>
            <a:pPr eaLnBrk="1" hangingPunct="1"/>
            <a:endParaRPr lang="en-US" sz="24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</TotalTime>
  <Words>440</Words>
  <Application>Microsoft Office PowerPoint</Application>
  <PresentationFormat>Экран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Оформление по умолчанию</vt:lpstr>
      <vt:lpstr>  Міністерство освіти і науки України Херсонський державний університет Факультет економіки і менеджменту Кафедра менеджменту і адміністрування   ”УПРАВЛІННЯ ПОВЕДІНКОЮ ПЕРСОНАЛУ”   Галузь знань 07 Управління та адміністрування Спеціальність 073 «Менеджмент» Перший (бакалаврський) рівень вищої освіти     Херсон</vt:lpstr>
      <vt:lpstr>Презентация PowerPoint</vt:lpstr>
      <vt:lpstr>Презентация PowerPoint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фінансів, обліку та підприємництва   " ОСНОВИ ТОРГІВЕЛЬНОЇ ДІЯЛЬНОСТІ «   Галузь знань 07 Управління та адміністрування Спеціальність 076 «Підприємництво, торгівля та біржова діяльність» Ступінь вищої освіти бакалавр   ХЕРСОН</dc:title>
  <dc:creator>Пользователь Windows</dc:creator>
  <cp:lastModifiedBy>Наталия Калюжная</cp:lastModifiedBy>
  <cp:revision>17</cp:revision>
  <dcterms:created xsi:type="dcterms:W3CDTF">2020-05-28T12:18:49Z</dcterms:created>
  <dcterms:modified xsi:type="dcterms:W3CDTF">2020-06-05T10:54:44Z</dcterms:modified>
</cp:coreProperties>
</file>